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7"/>
  </p:notesMasterIdLst>
  <p:sldIdLst>
    <p:sldId id="256" r:id="rId2"/>
    <p:sldId id="257" r:id="rId3"/>
    <p:sldId id="258" r:id="rId4"/>
    <p:sldId id="261" r:id="rId5"/>
    <p:sldId id="266" r:id="rId6"/>
    <p:sldId id="267" r:id="rId7"/>
    <p:sldId id="260" r:id="rId8"/>
    <p:sldId id="262" r:id="rId9"/>
    <p:sldId id="263" r:id="rId10"/>
    <p:sldId id="270" r:id="rId11"/>
    <p:sldId id="264" r:id="rId12"/>
    <p:sldId id="265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665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C6FA6-5B79-4FA4-BEEE-1B37C2421460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7ED53-3E8A-4606-9007-F666B4518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90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Award score formula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7ED53-3E8A-4606-9007-F666B45187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5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32585-134A-4EC2-8A9A-5467FBA68433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039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4B20-B6D2-4F26-8325-B51A1FFDF482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94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686C-A16B-4447-9102-2D9B85DF4799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2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97875-8E90-40FE-A563-D1A88939A4F2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47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FB133-B635-4038-86CA-3FD98981CA1D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13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1C211-D949-4FCB-B945-A30E60020057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75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BDC22-2D0C-4901-AA73-3C0DE72F6BF7}" type="datetime1">
              <a:rPr lang="en-US" smtClean="0"/>
              <a:t>4/26/2017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1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C7891-082A-4524-B3A7-70F407CA417B}" type="datetime1">
              <a:rPr lang="en-US" smtClean="0"/>
              <a:t>4/26/2017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59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8E4B-DF6E-43EA-B6B6-C65B8DF39FE5}" type="datetime1">
              <a:rPr lang="en-US" smtClean="0"/>
              <a:t>4/26/2017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933828E-7A4D-4983-ACDD-D9EB15A43052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7F08F0-A4A3-4CDF-9B2D-C36E9064C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66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9B5FC-638F-4313-BF00-30076F5BB96C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8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3FAA427-69C8-464D-BEB7-5E6177F9EF08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7F08F0-A4A3-4CDF-9B2D-C36E9064CE0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66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sv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contributes to a movie’s success 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2129" y="5202963"/>
            <a:ext cx="6558049" cy="555995"/>
          </a:xfrm>
        </p:spPr>
        <p:txBody>
          <a:bodyPr>
            <a:normAutofit/>
          </a:bodyPr>
          <a:lstStyle/>
          <a:p>
            <a:r>
              <a:rPr lang="en-US" sz="1800" b="1" dirty="0"/>
              <a:t>Business Analytics Project	IEOR 4650</a:t>
            </a:r>
          </a:p>
          <a:p>
            <a:endParaRPr lang="en-US" sz="1800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002323" y="5811714"/>
            <a:ext cx="9630507" cy="3165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cap="none" dirty="0" err="1"/>
              <a:t>Mainak</a:t>
            </a:r>
            <a:r>
              <a:rPr lang="en-US" sz="1800" b="1" cap="none" dirty="0"/>
              <a:t> </a:t>
            </a:r>
            <a:r>
              <a:rPr lang="en-US" sz="1800" b="1" cap="none" dirty="0" err="1"/>
              <a:t>Pyne</a:t>
            </a:r>
            <a:r>
              <a:rPr lang="en-US" sz="1800" b="1" cap="none" dirty="0"/>
              <a:t>	Sandhya </a:t>
            </a:r>
            <a:r>
              <a:rPr lang="en-US" sz="1800" b="1" cap="none" dirty="0" err="1"/>
              <a:t>Sriraman</a:t>
            </a:r>
            <a:r>
              <a:rPr lang="en-US" sz="1800" b="1" cap="none" dirty="0"/>
              <a:t>	Karan </a:t>
            </a:r>
            <a:r>
              <a:rPr lang="en-US" sz="1800" b="1" cap="none" dirty="0" err="1"/>
              <a:t>Viegas</a:t>
            </a:r>
            <a:r>
              <a:rPr lang="en-US" sz="1800" b="1" cap="none" dirty="0"/>
              <a:t>	Kartik Vyas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07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 descr="https://lh4.googleusercontent.com/WlURBwfiWrvfbgoJ2hG26FMbHquBYM6tXznqCiNX7pWI9SEjjN52NXI0bvXP8xBo3lTANLvb5gCa06WsS_-q4S5yhvmwfO7soy64zutdplFzqr3HfJzShi0v-JZbScygOY5de-l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" y="1750483"/>
            <a:ext cx="5789295" cy="413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79813" y="1906580"/>
            <a:ext cx="5147133" cy="230832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Duration and number of critic for reviews are more important!!!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This suggests that getting more reviews from critics or inviting more critics to premieres can have a positive impact on the success of a movie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Relative importance of genres can be useful for production houses to make decisions</a:t>
            </a:r>
          </a:p>
          <a:p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452174" y="5905566"/>
            <a:ext cx="208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importance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79813" y="4390779"/>
            <a:ext cx="5147133" cy="132343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Array</a:t>
            </a:r>
          </a:p>
          <a:p>
            <a:pPr fontAlgn="base"/>
            <a:r>
              <a:rPr lang="en-US" sz="1600" dirty="0"/>
              <a:t>([ 0.05,  0.05,  0.08,  0.09,  0.07,  0.05,  0.06,  0.03,  0.05,0.01,  0.01,  0.01,  0.01,  0.01,  0.01,  0.  ,  0.01,  0.  ,0.  ,  0.01,  0.  ,  0.02,  0. , 0. ,  0.01,  0.,0.0., 0., 0.,  0.,0.05,  0.05,  0.06,  0.05,0.05,0.04,  0.04])</a:t>
            </a:r>
          </a:p>
        </p:txBody>
      </p:sp>
    </p:spTree>
    <p:extLst>
      <p:ext uri="{BB962C8B-B14F-4D97-AF65-F5344CB8AC3E}">
        <p14:creationId xmlns:p14="http://schemas.microsoft.com/office/powerpoint/2010/main" val="373351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Based on our model, we recommend producers to concentrate on getting more critics for reviews and on the duration of a movie.</a:t>
            </a:r>
            <a:br>
              <a:rPr lang="en-US" sz="2000" dirty="0"/>
            </a:b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In terms of actors, it helps to have actors who are older (viz. More experienced) and are in general more popular in the entertainment industry.</a:t>
            </a:r>
            <a:br>
              <a:rPr lang="en-US" sz="2000" dirty="0"/>
            </a:b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In terms of genres, family, comedy and action movies generate more revenues and are more successful as opposed to thrillers or horror movies.</a:t>
            </a:r>
            <a:br>
              <a:rPr lang="en-US" sz="2000" dirty="0"/>
            </a:b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Finally</a:t>
            </a:r>
            <a:r>
              <a:rPr lang="en-US" sz="2000" b="1" dirty="0"/>
              <a:t>, </a:t>
            </a:r>
            <a:r>
              <a:rPr lang="en-US" sz="2000" dirty="0"/>
              <a:t>this model is only a heuristic for prediction and should not be considered too literally.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57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8382" y="2124830"/>
            <a:ext cx="3097647" cy="145075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82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61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14</a:t>
            </a:fld>
            <a:endParaRPr lang="en-US"/>
          </a:p>
        </p:txBody>
      </p:sp>
      <p:pic>
        <p:nvPicPr>
          <p:cNvPr id="2052" name="Picture 4" descr="DT_feature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02" y="1712913"/>
            <a:ext cx="5806697" cy="45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65621" y="2703572"/>
            <a:ext cx="3068719" cy="230832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Decision tree has a depth of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Depth decided based on mean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Features considered in decision trees are depicted in graph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26647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vs Plot Keywords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15</a:t>
            </a:fld>
            <a:endParaRPr lang="en-US"/>
          </a:p>
        </p:txBody>
      </p:sp>
      <p:pic>
        <p:nvPicPr>
          <p:cNvPr id="4098" name="Picture 2" descr="https://lh6.googleusercontent.com/tz_ZRgIJpj37NgdhzfwV42-c0zJuQ-bdwjvbUNIjCz7nUeUrzbYVeMt9m8g4rl-tmzEpX5s2bOE7Z1otB0iROPjc9AyIIkhsOvkA9YoNyoHPskkh73l4_cvhcckD6h69O9krOC1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87" y="1876425"/>
            <a:ext cx="7113587" cy="412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236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Statement – Business Relevance</a:t>
            </a:r>
          </a:p>
        </p:txBody>
      </p:sp>
      <p:pic>
        <p:nvPicPr>
          <p:cNvPr id="5" name="Content Placeholder 4" descr="Clapper boar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7956" y="1641308"/>
            <a:ext cx="1154825" cy="1154825"/>
          </a:xfrm>
        </p:spPr>
      </p:pic>
      <p:pic>
        <p:nvPicPr>
          <p:cNvPr id="7" name="Graphic 6" descr="Video camer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648" y="2895600"/>
            <a:ext cx="1664475" cy="1664475"/>
          </a:xfrm>
          <a:prstGeom prst="rect">
            <a:avLst/>
          </a:prstGeom>
        </p:spPr>
      </p:pic>
      <p:sp>
        <p:nvSpPr>
          <p:cNvPr id="8" name="Plus Sign 7"/>
          <p:cNvSpPr/>
          <p:nvPr/>
        </p:nvSpPr>
        <p:spPr>
          <a:xfrm>
            <a:off x="2148786" y="3127864"/>
            <a:ext cx="1685925" cy="1514475"/>
          </a:xfrm>
          <a:prstGeom prst="mathPlu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042" y="2788637"/>
            <a:ext cx="1241232" cy="1241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74" y="2788637"/>
            <a:ext cx="612369" cy="6123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982" y="3423331"/>
            <a:ext cx="612369" cy="590976"/>
          </a:xfrm>
          <a:prstGeom prst="rect">
            <a:avLst/>
          </a:prstGeom>
        </p:spPr>
      </p:pic>
      <p:sp>
        <p:nvSpPr>
          <p:cNvPr id="15" name="Equals 14"/>
          <p:cNvSpPr/>
          <p:nvPr/>
        </p:nvSpPr>
        <p:spPr>
          <a:xfrm>
            <a:off x="7948247" y="3400425"/>
            <a:ext cx="1504950" cy="1159650"/>
          </a:xfrm>
          <a:prstGeom prst="mathEqual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13" y="3134241"/>
            <a:ext cx="2845833" cy="17468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43" y="4327694"/>
            <a:ext cx="1203960" cy="7524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288" y="4211526"/>
            <a:ext cx="707129" cy="9424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861" y="4196248"/>
            <a:ext cx="1195982" cy="95773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885" y="4196248"/>
            <a:ext cx="1247775" cy="9358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940" y="2788637"/>
            <a:ext cx="695321" cy="132442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661" y="5215269"/>
            <a:ext cx="1912939" cy="10798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9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Handling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 collection</a:t>
            </a:r>
          </a:p>
          <a:p>
            <a:pPr marL="749808" lvl="1" indent="-457200">
              <a:buFont typeface="Arial" panose="020B0604020202020204" pitchFamily="34" charset="0"/>
              <a:buChar char="•"/>
            </a:pPr>
            <a:r>
              <a:rPr lang="en-US" dirty="0"/>
              <a:t>Movie Meta Dataset</a:t>
            </a:r>
          </a:p>
          <a:p>
            <a:pPr marL="749808" lvl="1" indent="-457200">
              <a:buFont typeface="Arial" panose="020B0604020202020204" pitchFamily="34" charset="0"/>
              <a:buChar char="•"/>
            </a:pPr>
            <a:r>
              <a:rPr lang="en-US" dirty="0"/>
              <a:t>Hadley Wickham’s Normalized IMDB Movie Data</a:t>
            </a:r>
          </a:p>
          <a:p>
            <a:pPr marL="749808" lvl="1" indent="-457200">
              <a:buFont typeface="Arial" panose="020B0604020202020204" pitchFamily="34" charset="0"/>
              <a:buChar char="•"/>
            </a:pPr>
            <a:r>
              <a:rPr lang="en-US" dirty="0"/>
              <a:t>Web Scrapping </a:t>
            </a:r>
          </a:p>
          <a:p>
            <a:pPr marL="749808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 Cleaning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Formulation </a:t>
            </a:r>
          </a:p>
          <a:p>
            <a:pPr marL="749808" lvl="1" indent="-457200">
              <a:buFont typeface="Arial" panose="020B0604020202020204" pitchFamily="34" charset="0"/>
              <a:buChar char="•"/>
            </a:pPr>
            <a:r>
              <a:rPr lang="en-US" dirty="0"/>
              <a:t>Award score = </a:t>
            </a:r>
            <a:r>
              <a:rPr lang="en-US" b="1" dirty="0"/>
              <a:t>1*(0.3*OAN + 0.7*EAN) + 4*(0.3*OAW + 0.7*EAW)</a:t>
            </a:r>
            <a:endParaRPr lang="en-US" dirty="0"/>
          </a:p>
          <a:p>
            <a:pPr marL="749808" lvl="1" indent="-457200">
              <a:buFont typeface="Arial" panose="020B0604020202020204" pitchFamily="34" charset="0"/>
              <a:buChar char="•"/>
            </a:pPr>
            <a:r>
              <a:rPr lang="en-US" dirty="0"/>
              <a:t>Publicity score = </a:t>
            </a:r>
            <a:r>
              <a:rPr lang="en-US" b="1" dirty="0"/>
              <a:t>Actor Publicity Score = 10*B + 5*M + 1*(I + MA + A)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Final Dataset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593" y="1949429"/>
            <a:ext cx="3880701" cy="24198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25546" y="5074509"/>
            <a:ext cx="8282681" cy="12234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i="1" dirty="0"/>
              <a:t>OA = Ordinary Award Nominations</a:t>
            </a:r>
            <a:endParaRPr lang="en-US" sz="1050" dirty="0"/>
          </a:p>
          <a:p>
            <a:r>
              <a:rPr lang="en-US" sz="1050" i="1" dirty="0"/>
              <a:t>EA = Extraordinary Award (Oscars, Golden Globes, BAFTA) Nominations</a:t>
            </a:r>
            <a:endParaRPr lang="en-US" sz="1050" dirty="0"/>
          </a:p>
          <a:p>
            <a:r>
              <a:rPr lang="en-US" sz="1050" i="1" dirty="0"/>
              <a:t>OA = Ordinary Award Wins</a:t>
            </a:r>
            <a:endParaRPr lang="en-US" sz="1050" dirty="0"/>
          </a:p>
          <a:p>
            <a:r>
              <a:rPr lang="en-US" sz="1050" i="1" dirty="0"/>
              <a:t>EA = Extraordinary Award (Oscars, Golden Globes, BAFTA) Wins</a:t>
            </a:r>
            <a:endParaRPr lang="en-US" sz="1050" dirty="0"/>
          </a:p>
          <a:p>
            <a:r>
              <a:rPr lang="en-US" sz="1050" i="1" dirty="0"/>
              <a:t>The top 3 awards in the film industry Oscars, Golden Globes and BAFTA  were considered and both nominations and wins were weighted relatively.</a:t>
            </a:r>
          </a:p>
          <a:p>
            <a:r>
              <a:rPr lang="en-US" sz="1050" i="1" dirty="0"/>
              <a:t>B = Biographies; M = Magazine covers; I = Interviews; MA = Media appearances; A = Articles</a:t>
            </a:r>
            <a:endParaRPr lang="en-US" sz="600" dirty="0"/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80777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Handling - IMBD Web Scraping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7" t="9607" r="37081" b="18468"/>
          <a:stretch/>
        </p:blipFill>
        <p:spPr>
          <a:xfrm>
            <a:off x="290577" y="1971255"/>
            <a:ext cx="4749801" cy="381994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2" t="8452" r="39609" b="7202"/>
          <a:stretch/>
        </p:blipFill>
        <p:spPr>
          <a:xfrm>
            <a:off x="5335123" y="1971255"/>
            <a:ext cx="3818402" cy="409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143" y="1971255"/>
            <a:ext cx="2333281" cy="396811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07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437" y="113119"/>
            <a:ext cx="10203026" cy="878936"/>
          </a:xfrm>
        </p:spPr>
        <p:txBody>
          <a:bodyPr/>
          <a:lstStyle/>
          <a:p>
            <a:r>
              <a:rPr lang="en-US" dirty="0"/>
              <a:t>Modelling – Linear Regression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91908" y="1845734"/>
            <a:ext cx="4494628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Pentagon 72"/>
          <p:cNvSpPr/>
          <p:nvPr/>
        </p:nvSpPr>
        <p:spPr>
          <a:xfrm>
            <a:off x="3949162" y="1907278"/>
            <a:ext cx="282446" cy="3420527"/>
          </a:xfrm>
          <a:prstGeom prst="homePlate">
            <a:avLst>
              <a:gd name="adj" fmla="val 100000"/>
            </a:avLst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lh4.googleusercontent.com/qrZL1myVCcsUm6uurMcFZylOV18nYepKNlDcmnbwIDbHb8puEHF9QRtDXZ7Ll51SFh3P7szHkxO4y0T0-FuvXKuIqsrjeZ8FPMSkeJg8SbUTy91MORgwcf0jedJDFf2baYie2l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70" y="3635996"/>
            <a:ext cx="3045093" cy="235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i6g5o87H6F_1YeOSB-iNrsK8q9l-LeWCe-U2H2RTDpAHjsiAcPpF-q2PIlf81xoA7CtvY6vF7DGS1-AKBAISRpLhlNvj4j6RXNKMhcmnHyFvnxueyZTqGeuYmLa-TZvgFE1dt12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438" y="3589497"/>
            <a:ext cx="3153696" cy="244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91999" y="1844363"/>
            <a:ext cx="3525861" cy="169277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Residual standard error: 55040000 on 1218 DF</a:t>
            </a:r>
            <a:endParaRPr lang="en-US" sz="1200" dirty="0"/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Multiple R-squared:  0.4451</a:t>
            </a:r>
            <a:endParaRPr lang="en-US" sz="1200" dirty="0"/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Adjusted R-squared:  0.4282</a:t>
            </a:r>
            <a:endParaRPr lang="en-US" sz="1200" dirty="0"/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F-statistic: 26.41 on 37 and 1218 DF</a:t>
            </a:r>
            <a:endParaRPr lang="en-US" sz="1200" dirty="0"/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p-value: &lt; 2.2e-16</a:t>
            </a:r>
            <a:endParaRPr lang="en-US" sz="1200" dirty="0"/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MSE = 3.244693e+15</a:t>
            </a:r>
          </a:p>
          <a:p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</a:rPr>
              <a:t>Heteroscedasticity!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59719" y="1844362"/>
            <a:ext cx="3153696" cy="156966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Residual standard error: 3091 on 1218 DF</a:t>
            </a:r>
            <a:b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Multiple R-squared:  0.4478</a:t>
            </a:r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Adjusted R-squared:  0.431</a:t>
            </a:r>
            <a:endParaRPr lang="en-US" sz="1200" dirty="0"/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F-statistic: 26.69 on 37 and 1218 DF</a:t>
            </a:r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p-value: &lt; 2.2e-16</a:t>
            </a:r>
            <a:endParaRPr lang="en-US" sz="1200" dirty="0"/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MSE = 11033416</a:t>
            </a:r>
          </a:p>
          <a:p>
            <a:endParaRPr lang="en-US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" name="Pentagon 72"/>
          <p:cNvSpPr/>
          <p:nvPr/>
        </p:nvSpPr>
        <p:spPr>
          <a:xfrm>
            <a:off x="7964074" y="2030390"/>
            <a:ext cx="282446" cy="3420527"/>
          </a:xfrm>
          <a:prstGeom prst="homePlate">
            <a:avLst>
              <a:gd name="adj" fmla="val 100000"/>
            </a:avLst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67267" y="1245556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Gross ~.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35881" y="1214425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√Gross ~.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79603" y="1240824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√Gross ~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signif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features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400911" y="1844362"/>
            <a:ext cx="3112778" cy="138499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Residual standard error: 3085 on 1231 DF </a:t>
            </a:r>
          </a:p>
          <a:p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Multiple R-squared:  0.444</a:t>
            </a:r>
          </a:p>
          <a:p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Adjusted R-squared:  0.4331 </a:t>
            </a:r>
          </a:p>
          <a:p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F-statistic: 40.96 on 24 and 1231 DF</a:t>
            </a:r>
          </a:p>
          <a:p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p-value: &lt; 2.2e-16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MSE = 10948781     </a:t>
            </a:r>
          </a:p>
          <a:p>
            <a:endParaRPr lang="en-US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166" y="3401531"/>
            <a:ext cx="3418115" cy="26358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7267" y="5928147"/>
            <a:ext cx="22006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Residuals vs. Fitted values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6233" y="5928147"/>
            <a:ext cx="220066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Residuals vs. Fitted values</a:t>
            </a:r>
          </a:p>
        </p:txBody>
      </p:sp>
      <p:sp>
        <p:nvSpPr>
          <p:cNvPr id="8" name="Rectangle 7"/>
          <p:cNvSpPr/>
          <p:nvPr/>
        </p:nvSpPr>
        <p:spPr>
          <a:xfrm>
            <a:off x="9363036" y="5928147"/>
            <a:ext cx="144699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Lambda vs. MSE</a:t>
            </a:r>
          </a:p>
        </p:txBody>
      </p:sp>
    </p:spTree>
    <p:extLst>
      <p:ext uri="{BB962C8B-B14F-4D97-AF65-F5344CB8AC3E}">
        <p14:creationId xmlns:p14="http://schemas.microsoft.com/office/powerpoint/2010/main" val="43496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</a:t>
            </a:r>
          </a:p>
        </p:txBody>
      </p:sp>
      <p:sp>
        <p:nvSpPr>
          <p:cNvPr id="5" name="Rectangle 4"/>
          <p:cNvSpPr/>
          <p:nvPr/>
        </p:nvSpPr>
        <p:spPr>
          <a:xfrm>
            <a:off x="1270922" y="2217312"/>
            <a:ext cx="6096000" cy="50629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Coefficient			Estimate			p-value</a:t>
            </a:r>
          </a:p>
          <a:p>
            <a:r>
              <a:rPr lang="pt-BR" sz="1200" dirty="0">
                <a:solidFill>
                  <a:srgbClr val="3876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num_critic_for_reviews        	1.261e+01          	   	&lt; 2e-16 ***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dirty="0">
                <a:solidFill>
                  <a:srgbClr val="3876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                                 	3.757e+01               		1.39e-13 ***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facenumber_in_poster          	-1.192e+02            		0.035597 * </a:t>
            </a:r>
          </a:p>
          <a:p>
            <a:endParaRPr lang="pt-BR" sz="1200" dirty="0">
              <a:solidFill>
                <a:srgbClr val="3876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dirty="0">
                <a:solidFill>
                  <a:srgbClr val="3876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director_facebook_likes        	6.448e-02                		0.024145 * </a:t>
            </a:r>
          </a:p>
          <a:p>
            <a:r>
              <a:rPr lang="pt-BR" sz="1200" dirty="0">
                <a:solidFill>
                  <a:srgbClr val="3876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actor1_age                               	3.929e+01         		1.21e-08 ***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dirty="0">
                <a:solidFill>
                  <a:srgbClr val="3876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actor1_publicity                      	8.047e-01                   	0.020499 * </a:t>
            </a:r>
            <a:br>
              <a:rPr lang="pt-BR" sz="900" dirty="0"/>
            </a:br>
            <a:r>
              <a:rPr lang="pt-BR" sz="1200" dirty="0">
                <a:solidFill>
                  <a:srgbClr val="3876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actor_2_facebook_likes        	4.725e-02         		0.004832 **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solidFill>
                <a:srgbClr val="3876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dirty="0">
                <a:solidFill>
                  <a:srgbClr val="3876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                                        	9.142e+02                 	0.000278 ***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dirty="0">
                <a:solidFill>
                  <a:srgbClr val="3876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Adventure                                	9.736e+02                  	0.000382 ***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dirty="0">
                <a:solidFill>
                  <a:srgbClr val="3876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Fantasy                                      	6.422e+02                  	0.030360 *</a:t>
            </a:r>
            <a:r>
              <a:rPr lang="pt-BR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rgbClr val="3876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Comedy                                     	9.879e+02                	5.61e-05 ***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rgbClr val="3876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Family                                        	2.408e+03                  	9.12e-10 ***</a:t>
            </a:r>
            <a:b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Drama                                        	-1.301e+03               	1.50e-08 ***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dirty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Horror                                        	-7.804e+02               	0.033060 * 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pt-BR" sz="900" dirty="0"/>
            </a:br>
            <a:r>
              <a:rPr lang="pt-BR" sz="900" dirty="0"/>
              <a:t>.</a:t>
            </a:r>
          </a:p>
          <a:p>
            <a:r>
              <a:rPr lang="pt-BR" sz="900" dirty="0"/>
              <a:t>.</a:t>
            </a:r>
          </a:p>
          <a:p>
            <a:r>
              <a:rPr lang="pt-BR" sz="900" dirty="0"/>
              <a:t>.</a:t>
            </a:r>
            <a:br>
              <a:rPr lang="en-US" sz="900" dirty="0"/>
            </a:br>
            <a:endParaRPr lang="it-IT" sz="900" dirty="0"/>
          </a:p>
          <a:p>
            <a:br>
              <a:rPr lang="it-IT" dirty="0"/>
            </a:br>
            <a:endParaRPr lang="pt-BR" dirty="0"/>
          </a:p>
          <a:p>
            <a:br>
              <a:rPr lang="pt-BR" dirty="0"/>
            </a:br>
            <a:endParaRPr lang="en-US" dirty="0"/>
          </a:p>
        </p:txBody>
      </p:sp>
      <p:sp>
        <p:nvSpPr>
          <p:cNvPr id="6" name="Arrow: Right 5"/>
          <p:cNvSpPr/>
          <p:nvPr/>
        </p:nvSpPr>
        <p:spPr>
          <a:xfrm>
            <a:off x="6872139" y="2432115"/>
            <a:ext cx="1168924" cy="527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/>
          <p:cNvSpPr/>
          <p:nvPr/>
        </p:nvSpPr>
        <p:spPr>
          <a:xfrm>
            <a:off x="6872139" y="3439968"/>
            <a:ext cx="1168924" cy="527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/>
          <p:cNvSpPr/>
          <p:nvPr/>
        </p:nvSpPr>
        <p:spPr>
          <a:xfrm>
            <a:off x="6872139" y="4563777"/>
            <a:ext cx="1168924" cy="527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40068" y="2586080"/>
            <a:ext cx="3525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</a:rPr>
              <a:t>Movie Features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76118" y="3561879"/>
            <a:ext cx="2187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</a:rPr>
              <a:t>Director &amp; Actor Publicity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442278" y="4643061"/>
            <a:ext cx="3525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</a:rPr>
              <a:t>Genre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2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– K Mean Clustering </a:t>
            </a:r>
          </a:p>
        </p:txBody>
      </p:sp>
      <p:pic>
        <p:nvPicPr>
          <p:cNvPr id="1028" name="Picture 4" descr="https://lh5.googleusercontent.com/DoOB6qT1cQZXCthRKahu6BcDCVd2cbJcXll9RCats_rVjPUB7yQFq5EYOY_iqMWgAz6F1UWABJ5vxlaBUD5aop8aMuEXfJQs4bl3-5QSrLww_-DmLzKDLiihsLTrtbUK4CMbUUoh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512" y="1957387"/>
            <a:ext cx="259638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uI4wT-OpsetJw4bha86DWiYSlOW9OgvDNfnZSn0SkMEk4eITo-FqCrHDu5y6eKLBM1BGvlQXOhfuvuu6ZbDSersV_crsXEBdLv6Babk75yLgZk8izOYGWIMPlhglg2oSvGH3VG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308" y="1926246"/>
            <a:ext cx="256289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c_AHgltKRQoOQK1eb6r9fP6ZBJ3_c56GXhdw6i-ecj7IZLIneRYy3BxEx4K58J6REeFVNY9PFXlZSeUXs1PBWH2aBlRPeHi2NvDDH8sQ5xOkeckywYCTvbJXXMSi_qmne1jqy2K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218" y="1957388"/>
            <a:ext cx="2557462" cy="182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/>
          <p:cNvSpPr/>
          <p:nvPr/>
        </p:nvSpPr>
        <p:spPr>
          <a:xfrm>
            <a:off x="3786405" y="2655277"/>
            <a:ext cx="1037492" cy="216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/>
          <p:cNvSpPr/>
          <p:nvPr/>
        </p:nvSpPr>
        <p:spPr>
          <a:xfrm>
            <a:off x="7496103" y="2655276"/>
            <a:ext cx="1037492" cy="216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95012" y="3868615"/>
            <a:ext cx="261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Distribution of profits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13805" y="3879504"/>
            <a:ext cx="261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Distribution of square roots of profits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18297" y="3868615"/>
            <a:ext cx="261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Logarithmic Distribution of profits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1941" y="4610100"/>
            <a:ext cx="3068719" cy="33855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Profit distribution is skewed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0426" y="4610100"/>
            <a:ext cx="3248025" cy="58477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Square root of distribution helps but could be improved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51814" y="4610100"/>
            <a:ext cx="3248025" cy="83099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Finally, logarithmic of the distribution works well and can be used for K means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3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8" descr="https://lh6.googleusercontent.com/yNHRHmbFsd5jMgLiGpCyyHNFeYqk7LJo-v0XVMB1y4EPaaRWOR8W7QFuSdZRl6hQXAFMrqYUBhuP23vDoVrnCc0hYISD_AOTMCvMcfUFiqDPjy9BWiuav9AKTPwI4Ef7_3vSXbE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658" y="1893109"/>
            <a:ext cx="3198734" cy="220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249680" y="307119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Modelling – K Mean Clustering </a:t>
            </a:r>
          </a:p>
        </p:txBody>
      </p:sp>
      <p:pic>
        <p:nvPicPr>
          <p:cNvPr id="2050" name="Picture 2" descr="https://lh5.googleusercontent.com/NpkqvxpvqMQu8ZkCcSWgtTVgWoqS8C8ms25YvnpVOG0YgxIxzyweVL_UhCfhQA8IEtKZSRuxSxqOVSxHiOH4fW2m4lUSi1O38BcoY9LrHUSkOVbn4YRo4qhEKm9SF13HMLoGaZf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161" y="1893109"/>
            <a:ext cx="3109912" cy="214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DWk-9SEW2NOLxKsV9iijoDPsOEXzv8gYhfBx67NO2c2cictPpv-P8wFKS4YgWMlswFfAQ7sF6Q9T7tewFA14C9XX6ON5_uYQP6jse05n6qQkyAbySoeOi3EY9kmgHpFm4fb1Ho4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523" y="4042767"/>
            <a:ext cx="2466975" cy="222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if2iNNzmvuMJVJl0njL_x7Dp0T3KbQfrweKn5knfSzx8g-F4Q9fi8TpiNlNOTwDRGQQS9ec_coN-mQX_27OageqfiRQeX04D_ZXjKU2dGWeoAJlW0Pa00Fjif8SPpodueiPQB9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88" y="4096681"/>
            <a:ext cx="2424286" cy="21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/>
          <p:cNvSpPr/>
          <p:nvPr/>
        </p:nvSpPr>
        <p:spPr>
          <a:xfrm>
            <a:off x="7243324" y="3490546"/>
            <a:ext cx="604837" cy="422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9365" y="2142862"/>
            <a:ext cx="3593848" cy="329320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Clear difference in the true positives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Much higher for 2 clusters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We chose to continue our analysis with 2 clusters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Based on this classification, thresholds are decided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19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at different thresholds</a:t>
            </a:r>
          </a:p>
        </p:txBody>
      </p:sp>
      <p:pic>
        <p:nvPicPr>
          <p:cNvPr id="3078" name="Picture 6" descr="https://lh4.googleusercontent.com/c1cVU6Ozub_ybgwOFwGZq83L07u0XpWXcivxhLIOPC4A7YzKwMgHvzApNm0j2iFI4PHH_YqS4UCeiF8U4Y6LlkD3UnsEEPe-JqQFmpkT6HnJeOFf2FhVfT76tqlLf83rnTxjG7m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1924050"/>
            <a:ext cx="4268060" cy="409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lh3.googleusercontent.com/pfKsF7ZTfhy1jbDg5sk7RC15b-3VjJ3W2ZnAF9-gGZOOSPcfpWc96juJAM2VxnnLN5FEuTRJ3YLD3mU6aSonH9cI8lITAcEZP8fKfbCEM5mPl_R52D2zajMIQhFG4_W0nzshq1R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140" y="1924050"/>
            <a:ext cx="3566884" cy="256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08F0-A4A3-4CDF-9B2D-C36E9064CE04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precision-rec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245" y="1924050"/>
            <a:ext cx="32004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23991" y="4592063"/>
            <a:ext cx="3591643" cy="132343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For every parameter we found the mean recall volume and score using K-fold cross validation, after which we plot the confusion matrices with different thresholds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4384" y="6021388"/>
            <a:ext cx="1987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Confusion matrices</a:t>
            </a:r>
          </a:p>
        </p:txBody>
      </p:sp>
    </p:spTree>
    <p:extLst>
      <p:ext uri="{BB962C8B-B14F-4D97-AF65-F5344CB8AC3E}">
        <p14:creationId xmlns:p14="http://schemas.microsoft.com/office/powerpoint/2010/main" val="66721141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612</TotalTime>
  <Words>555</Words>
  <Application>Microsoft Office PowerPoint</Application>
  <PresentationFormat>Widescreen</PresentationFormat>
  <Paragraphs>132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Retrospect</vt:lpstr>
      <vt:lpstr>What contributes to a movie’s success ?</vt:lpstr>
      <vt:lpstr>Problem Statement – Business Relevance</vt:lpstr>
      <vt:lpstr>Data Handling </vt:lpstr>
      <vt:lpstr>Data Handling - IMBD Web Scraping</vt:lpstr>
      <vt:lpstr>Modelling – Linear Regression</vt:lpstr>
      <vt:lpstr>Linear Regression </vt:lpstr>
      <vt:lpstr>Modelling – K Mean Clustering </vt:lpstr>
      <vt:lpstr> </vt:lpstr>
      <vt:lpstr>Confusion at different thresholds</vt:lpstr>
      <vt:lpstr>Random Forest</vt:lpstr>
      <vt:lpstr>Conclusion</vt:lpstr>
      <vt:lpstr>Thank you!</vt:lpstr>
      <vt:lpstr>Appendix</vt:lpstr>
      <vt:lpstr>Decision Tree</vt:lpstr>
      <vt:lpstr>Revenue vs Plot Keywords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contributes to a movies success ?</dc:title>
  <dc:creator>Kartik vyas</dc:creator>
  <cp:lastModifiedBy>Kartik vyas</cp:lastModifiedBy>
  <cp:revision>29</cp:revision>
  <dcterms:created xsi:type="dcterms:W3CDTF">2017-04-26T07:23:13Z</dcterms:created>
  <dcterms:modified xsi:type="dcterms:W3CDTF">2017-04-26T17:41:30Z</dcterms:modified>
</cp:coreProperties>
</file>